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275" r:id="rId7"/>
    <p:sldId id="264" r:id="rId8"/>
    <p:sldId id="263" r:id="rId9"/>
    <p:sldId id="267" r:id="rId10"/>
    <p:sldId id="265" r:id="rId11"/>
    <p:sldId id="266" r:id="rId12"/>
    <p:sldId id="270" r:id="rId13"/>
    <p:sldId id="271" r:id="rId14"/>
    <p:sldId id="278" r:id="rId15"/>
    <p:sldId id="268" r:id="rId16"/>
    <p:sldId id="273" r:id="rId17"/>
    <p:sldId id="272" r:id="rId18"/>
    <p:sldId id="274" r:id="rId19"/>
    <p:sldId id="276" r:id="rId20"/>
    <p:sldId id="277" r:id="rId21"/>
    <p:sldId id="261" r:id="rId22"/>
    <p:sldId id="262" r:id="rId23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žica Jauk" userId="c6b0c82f-33bb-4840-ae07-16d64d997537" providerId="ADAL" clId="{F8282856-B771-4692-A971-F89AE91DAC35}"/>
    <pc:docChg chg="modSld">
      <pc:chgData name="Ružica Jauk" userId="c6b0c82f-33bb-4840-ae07-16d64d997537" providerId="ADAL" clId="{F8282856-B771-4692-A971-F89AE91DAC35}" dt="2026-02-12T15:26:15.661" v="0" actId="255"/>
      <pc:docMkLst>
        <pc:docMk/>
      </pc:docMkLst>
      <pc:sldChg chg="modSp mod">
        <pc:chgData name="Ružica Jauk" userId="c6b0c82f-33bb-4840-ae07-16d64d997537" providerId="ADAL" clId="{F8282856-B771-4692-A971-F89AE91DAC35}" dt="2026-02-12T15:26:15.661" v="0" actId="255"/>
        <pc:sldMkLst>
          <pc:docMk/>
          <pc:sldMk cId="4043737824" sldId="257"/>
        </pc:sldMkLst>
        <pc:spChg chg="mod">
          <ac:chgData name="Ružica Jauk" userId="c6b0c82f-33bb-4840-ae07-16d64d997537" providerId="ADAL" clId="{F8282856-B771-4692-A971-F89AE91DAC35}" dt="2026-02-12T15:26:15.661" v="0" actId="255"/>
          <ac:spMkLst>
            <pc:docMk/>
            <pc:sldMk cId="4043737824" sldId="257"/>
            <ac:spMk id="3" creationId="{A8E9CFF2-3777-4FF4-A759-8491175B0B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324681-A9BA-461C-91F9-3D5B9F7B9421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CC69E6-8AE7-475E-9FCE-685620853EBA}" type="datetime1">
              <a:rPr lang="sr-Latn-RS" smtClean="0"/>
              <a:t>12.2.2026.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Edip i Sfinga, Gustav Moro 1864.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4CC69E6-8AE7-475E-9FCE-685620853EBA}" type="datetime1">
              <a:rPr lang="sr-Latn-RS" smtClean="0"/>
              <a:t>12.2.2026.</a:t>
            </a:fld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0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DCDA0C-E0B3-4C95-96EA-4A0C23D879C7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7471F-05B2-4773-8B78-2036EB11328E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086D3-D273-4426-9DE2-880009129396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A59B55-CF02-4C49-AD8A-D397FF8A11E2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F4BB3-EB9D-4EA1-8362-7E06FBD9A1C4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92415-6ABB-4C27-8BFC-4CF3FE9A4CF9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B60608-0379-4E0F-8DAF-92F8BAC0B4AA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11" name="Rezervirano mjesto za podnožj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Rezervirano mjesto za broj slajd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Rezervirano mjesto za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2A698-15A0-42F0-94BD-6DD450F2B912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AC0BB-F5C9-48F6-963D-A862C86D0349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73D2AE3-9DB2-4FE7-9845-29E1013E415B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B233090-2BAD-40A9-BE7E-C43344694F1D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" dirty="0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A5FE3C9-88F6-4048-B440-425359B83D07}" type="datetime1">
              <a:rPr lang="sr-Latn-RS" smtClean="0"/>
              <a:t>12.2.2026.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hr" sz="8000" dirty="0"/>
              <a:t>Mitologija u odgoju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fontScale="25000" lnSpcReduction="20000"/>
          </a:bodyPr>
          <a:lstStyle/>
          <a:p>
            <a:pPr rtl="0">
              <a:spcAft>
                <a:spcPts val="600"/>
              </a:spcAft>
            </a:pPr>
            <a:r>
              <a:rPr lang="hr" sz="4000" dirty="0"/>
              <a:t>MŽSV nastavnika klasičnih jezika, </a:t>
            </a:r>
            <a:r>
              <a:rPr lang="hr-HR" sz="4000" dirty="0"/>
              <a:t>Srednja škola Mate Blažine Labin</a:t>
            </a:r>
            <a:endParaRPr lang="hr" sz="4000" dirty="0"/>
          </a:p>
          <a:p>
            <a:pPr>
              <a:spcAft>
                <a:spcPts val="600"/>
              </a:spcAft>
            </a:pPr>
            <a:r>
              <a:rPr lang="hr" sz="4000" dirty="0"/>
              <a:t>Ružica Jauk </a:t>
            </a:r>
          </a:p>
          <a:p>
            <a:pPr>
              <a:spcAft>
                <a:spcPts val="600"/>
              </a:spcAft>
            </a:pPr>
            <a:r>
              <a:rPr lang="hr" sz="4000" dirty="0"/>
              <a:t>26.kolovoz 2024</a:t>
            </a:r>
            <a:r>
              <a:rPr lang="hr" dirty="0"/>
              <a:t>.</a:t>
            </a:r>
          </a:p>
          <a:p>
            <a:pPr>
              <a:spcAft>
                <a:spcPts val="600"/>
              </a:spcAft>
            </a:pPr>
            <a:endParaRPr lang="hr" dirty="0"/>
          </a:p>
          <a:p>
            <a:pPr rtl="0">
              <a:spcAft>
                <a:spcPts val="600"/>
              </a:spcAft>
            </a:pPr>
            <a:endParaRPr lang="hr" dirty="0"/>
          </a:p>
          <a:p>
            <a:pPr rtl="0">
              <a:spcAft>
                <a:spcPts val="600"/>
              </a:spcAft>
            </a:pPr>
            <a:endParaRPr lang="hr" dirty="0"/>
          </a:p>
          <a:p>
            <a:pPr rtl="0">
              <a:spcAft>
                <a:spcPts val="600"/>
              </a:spcAft>
            </a:pPr>
            <a:r>
              <a:rPr lang="hr" dirty="0"/>
              <a:t> </a:t>
            </a:r>
            <a:endParaRPr lang="hr" sz="1800" dirty="0"/>
          </a:p>
          <a:p>
            <a:pPr rtl="0"/>
            <a:endParaRPr lang="h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lika 4" descr="Slika na kojoj se nalazi zgrada, sjedeća, klupa, strana&#10;&#10;Opis se generira automatski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388C33-57A9-F547-9BDB-9AD1915D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4D9BD0-3A9A-E85F-715F-C7D81D618D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- kultura slika koja usmjerava na pasivno stjecanje znanja bez napora</a:t>
            </a:r>
          </a:p>
          <a:p>
            <a:r>
              <a:rPr lang="hr-HR" dirty="0"/>
              <a:t>- škola ima poduzetnički zadatak- </a:t>
            </a:r>
            <a:r>
              <a:rPr lang="hr-HR" dirty="0" err="1"/>
              <a:t>obružati</a:t>
            </a:r>
            <a:r>
              <a:rPr lang="hr-HR" dirty="0"/>
              <a:t> učenike samo korisnim oruđem</a:t>
            </a:r>
          </a:p>
          <a:p>
            <a:r>
              <a:rPr lang="hr-HR" dirty="0"/>
              <a:t>- nema kritično eksperimentalnog učenja- istraživanja</a:t>
            </a:r>
          </a:p>
          <a:p>
            <a:r>
              <a:rPr lang="hr-HR" dirty="0"/>
              <a:t>- znanja se više ne predstavlja kao širenje obzora svijeta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9FB95FB-D133-C098-EB69-15B35F350A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/>
              <a:t>- zatire se knjiga u korist informatičke tehnologije (zanos privida bezgraničnog znanja bez muke)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412C55A-0655-0B91-64A2-9E65A158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E92415-6ABB-4C27-8BFC-4CF3FE9A4CF9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4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DE7712-4E6C-2589-4F81-718E3497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5732CB-C735-8854-7B67-0C7E4609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- „ taj novi fašizam, to potrošačko društvo…duboko je promijenilo mlade i ukratko izmijenilo dušu..”</a:t>
            </a:r>
          </a:p>
          <a:p>
            <a:r>
              <a:rPr lang="hr-HR" dirty="0"/>
              <a:t>- škola je u opasnosti da prestane biti javno mjesto obrazovanja pojedinca jer se ono sada povlači i organizira na drugim mjestima (televizija, internet) izvan polja kulture, ostavljena na milost i nemilost privida kojim se hrani kapitalistički diskurs</a:t>
            </a:r>
          </a:p>
          <a:p>
            <a:r>
              <a:rPr lang="hr-HR" dirty="0"/>
              <a:t>- „EPI” škola engleski, poduzetništvo, informatika ide u korak s vremenom (škola – tvrtka- cilj učinkovite kompetencije prilagođene vlastitom sustavu</a:t>
            </a:r>
          </a:p>
          <a:p>
            <a:r>
              <a:rPr lang="hr-HR" dirty="0"/>
              <a:t>- žrtvuje se odgojna praksa, nema mjesta filozofiji, povijesti umjetnosti, latinskom i grčkom jeziku</a:t>
            </a:r>
          </a:p>
          <a:p>
            <a:r>
              <a:rPr lang="hr-HR" dirty="0"/>
              <a:t>- potrebno je osloboditi se moralnih vrednota</a:t>
            </a:r>
          </a:p>
          <a:p>
            <a:r>
              <a:rPr lang="hr-HR" dirty="0"/>
              <a:t>- načelo učinkovitosti ne dozvoljava dovoljno vremena za kritičko razmišljanje, nema mjesta za osobitost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383C4F-73E5-D42A-1EF8-DF1A6004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6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8781D8-F706-C9CE-9827-C830E51F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 err="1"/>
              <a:t>Telemah</a:t>
            </a:r>
            <a:r>
              <a:rPr lang="hr-HR" dirty="0"/>
              <a:t> škola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C57B294-0C11-94FC-4D17-294B6B6E7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4496" b="7522"/>
          <a:stretch/>
        </p:blipFill>
        <p:spPr>
          <a:xfrm>
            <a:off x="1097280" y="2108201"/>
            <a:ext cx="10058400" cy="3760891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749815-86EC-549D-5A55-A1012614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12.2.2026.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9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199252-BA77-768A-83DE-8C411FAC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5F9658A-0B1B-6605-3802-7AA8E2BB6B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7705" y="2120900"/>
            <a:ext cx="2658777" cy="3748088"/>
          </a:xfrm>
          <a:prstGeom prst="rect">
            <a:avLst/>
          </a:prstGeo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6554063-DE55-1F7D-C0BE-60CC7B163B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2900" dirty="0"/>
              <a:t>- u iščekivanju oca ponižavan od prosaca, traži pomoć ali bezuspješno</a:t>
            </a:r>
          </a:p>
          <a:p>
            <a:r>
              <a:rPr lang="hr-HR" sz="2900" dirty="0"/>
              <a:t>- kreće na put nasljeđivanja na kojem se ostvaruje (put je dug, izazovan, zahtijevan, traži osobni angažman i zalaganje onih iz bližeg i daljeg okruženja) </a:t>
            </a:r>
          </a:p>
          <a:p>
            <a:endParaRPr lang="hr-HR" sz="2300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sz="1500" dirty="0" err="1"/>
              <a:t>Telemah</a:t>
            </a:r>
            <a:r>
              <a:rPr lang="hr-HR" sz="1500" dirty="0"/>
              <a:t> se oprašta od Nestora, Henry Howard (XVI. st.)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4005BAC-6ED6-BCD7-A5FC-BFBC7723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E92415-6ABB-4C27-8BFC-4CF3FE9A4CF9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0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177EDB-B82C-AE75-FFC7-145918CD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Rezervirano mjesto sadržaja 4" descr="Slika na kojoj se prikazuje vaza, muzej, Artefakt, u dvorani&#10;&#10;Opis je automatski generiran">
            <a:extLst>
              <a:ext uri="{FF2B5EF4-FFF2-40B4-BE49-F238E27FC236}">
                <a16:creationId xmlns:a16="http://schemas.microsoft.com/office/drawing/2014/main" id="{CE75C053-8A35-4441-E231-18602F1664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349" b="-3"/>
          <a:stretch/>
        </p:blipFill>
        <p:spPr>
          <a:xfrm>
            <a:off x="1097280" y="2120900"/>
            <a:ext cx="4639736" cy="3748193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2971AEF-C907-6615-F01B-DEFA227EC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hr-HR" sz="2000" dirty="0"/>
              <a:t>- očev povratak uvodi zakon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en-US" sz="1300" dirty="0" err="1"/>
              <a:t>Odisej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Telemah</a:t>
            </a:r>
            <a:r>
              <a:rPr lang="en-US" sz="1300" dirty="0"/>
              <a:t> </a:t>
            </a:r>
            <a:r>
              <a:rPr lang="en-US" sz="1300" dirty="0" err="1"/>
              <a:t>ubijaju</a:t>
            </a:r>
            <a:r>
              <a:rPr lang="en-US" sz="1300" dirty="0"/>
              <a:t> </a:t>
            </a:r>
            <a:r>
              <a:rPr lang="en-US" sz="1300" dirty="0" err="1"/>
              <a:t>prosce</a:t>
            </a:r>
            <a:r>
              <a:rPr lang="en-US" sz="1300" dirty="0"/>
              <a:t>, scena </a:t>
            </a:r>
            <a:r>
              <a:rPr lang="en-US" sz="1300" dirty="0" err="1"/>
              <a:t>na</a:t>
            </a:r>
            <a:r>
              <a:rPr lang="en-US" sz="1300" dirty="0"/>
              <a:t> </a:t>
            </a:r>
            <a:r>
              <a:rPr lang="en-US" sz="1300" dirty="0" err="1"/>
              <a:t>crvenofiguralnom</a:t>
            </a:r>
            <a:r>
              <a:rPr lang="en-US" sz="1300" dirty="0"/>
              <a:t> </a:t>
            </a:r>
            <a:r>
              <a:rPr lang="en-US" sz="1300" dirty="0" err="1"/>
              <a:t>krateru</a:t>
            </a:r>
            <a:r>
              <a:rPr lang="en-US" sz="1300" dirty="0"/>
              <a:t> </a:t>
            </a:r>
            <a:r>
              <a:rPr lang="en-US" sz="1300" dirty="0" err="1"/>
              <a:t>iz</a:t>
            </a:r>
            <a:r>
              <a:rPr lang="en-US" sz="1300" dirty="0"/>
              <a:t> </a:t>
            </a:r>
            <a:r>
              <a:rPr lang="en-US" sz="1300" dirty="0" err="1"/>
              <a:t>Kampanije</a:t>
            </a:r>
            <a:r>
              <a:rPr lang="en-US" sz="1300" dirty="0"/>
              <a:t>, </a:t>
            </a:r>
            <a:r>
              <a:rPr lang="en-US" sz="1300" dirty="0" err="1"/>
              <a:t>oko</a:t>
            </a:r>
            <a:r>
              <a:rPr lang="en-US" sz="1300" dirty="0"/>
              <a:t> 330. </a:t>
            </a:r>
            <a:r>
              <a:rPr lang="en-US" sz="1300" dirty="0" err="1"/>
              <a:t>pne</a:t>
            </a:r>
            <a:r>
              <a:rPr lang="en-US" sz="1300" dirty="0"/>
              <a:t>., Louvre (CA 7124)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291F3D3-42F3-D702-8500-61BFC425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12.2.2026.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7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A34EF1-F3EA-D1B4-0025-95B637AF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Telemah</a:t>
            </a:r>
            <a:r>
              <a:rPr lang="hr-HR" dirty="0"/>
              <a:t> škola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FD4573-235D-F307-63B4-3A47C16DE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</a:t>
            </a:r>
            <a:r>
              <a:rPr lang="hr-HR" sz="2000" dirty="0"/>
              <a:t>nelagoda djece danas: nepostojanje odraslih koji bi bili u stanju vršiti odgojne uloge i predstavljati ono drugo što čini mogućim sudar koji je u temelju svakog razvojnog procesa</a:t>
            </a:r>
          </a:p>
          <a:p>
            <a:r>
              <a:rPr lang="hr-HR" sz="2000" dirty="0"/>
              <a:t>- mlade danas muči nepostojanje sna</a:t>
            </a:r>
          </a:p>
          <a:p>
            <a:r>
              <a:rPr lang="hr-HR" sz="2000" dirty="0"/>
              <a:t>- kritička riječ koja je mlade pokretala u Edip školi zamijenila je nelagoda mladih tijela, hiperaktivno, dosadno, </a:t>
            </a:r>
            <a:r>
              <a:rPr lang="hr-HR" sz="2000" dirty="0" err="1"/>
              <a:t>pretilno</a:t>
            </a:r>
            <a:r>
              <a:rPr lang="hr-HR" sz="2000" dirty="0"/>
              <a:t>, anoreksično, depresivno, rastreseno tijelo</a:t>
            </a:r>
          </a:p>
          <a:p>
            <a:r>
              <a:rPr lang="hr-HR" sz="2000" dirty="0"/>
              <a:t>- današnji </a:t>
            </a:r>
            <a:r>
              <a:rPr lang="hr-HR" sz="2000" dirty="0" err="1"/>
              <a:t>Telemah</a:t>
            </a:r>
            <a:r>
              <a:rPr lang="hr-HR" sz="2000" dirty="0"/>
              <a:t> su mladi u stanju otuđenosti: bez jasne budućnosti, bez autentičnog iskustva, bez želje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E77D098-4FE7-B871-B109-BAF2A587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1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47A505-5719-35FD-DD58-150EE3AD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FA7C8B-665E-3E33-F84B-291118A3F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000" dirty="0"/>
              <a:t>- </a:t>
            </a:r>
            <a:r>
              <a:rPr lang="hr-HR" sz="2000" dirty="0" err="1"/>
              <a:t>Telemah</a:t>
            </a:r>
            <a:r>
              <a:rPr lang="hr-HR" sz="2000" dirty="0"/>
              <a:t> škola želi vratiti vrijednost međugeneracijskoj razlici i ulozi nastavnika kao središnje figure u procesu „humanizacije života”</a:t>
            </a:r>
          </a:p>
          <a:p>
            <a:pPr algn="just"/>
            <a:r>
              <a:rPr lang="hr-HR" sz="2000" dirty="0"/>
              <a:t>- svaki nastavnik mora utjelovljavati svjedočanstvo snage riječi i vratiti autoritet, posvjedočiti da se znanja može voljeti, učiniti znanje predmetom koji može pokrenuti žudnju</a:t>
            </a:r>
          </a:p>
          <a:p>
            <a:pPr algn="just"/>
            <a:r>
              <a:rPr lang="hr-HR" sz="2000" dirty="0"/>
              <a:t>- znanje nije objekt koje postoji u drugom nego rezultat puta koji svatko mora proći sam i pritom ne postoji zacrtan smjer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1811D8-EAE5-EFCB-C2A9-19CF701D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68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D1AC34-81F2-D013-D1D0-C8551F43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5AADF9-405E-199F-6C9B-907844EAB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pravo obrazovanje uči mladog čovjeka, dječaka, onoga koji se suočava sa životnom pustolovinom,  da se zapita je li u životu najvažniji glagol „imati” ili „biti”. I uči dati odgovor kako nije najzanimljivije ono što imam, već tko sam.</a:t>
            </a:r>
          </a:p>
          <a:p>
            <a:r>
              <a:rPr lang="hr-HR" dirty="0"/>
              <a:t>- učiti napamet, ponizno se odreći vlastitog diskursa i pasivno se poistovjetiti s diskursom Drugog ne znači samo to nego uron u jezik kao mjesto našeg podrijetla, napamet učeći, učenike bacamo u silnu bujicu jezika koji seže stoljećima u prošlost, probija vrata i teče kroz kuću…”</a:t>
            </a:r>
          </a:p>
          <a:p>
            <a:r>
              <a:rPr lang="hr-HR" dirty="0"/>
              <a:t>- posao nastavnika jedan je od </a:t>
            </a:r>
            <a:r>
              <a:rPr lang="hr-HR" dirty="0" err="1"/>
              <a:t>najpresudnijih</a:t>
            </a:r>
            <a:r>
              <a:rPr lang="hr-HR" dirty="0"/>
              <a:t> u oblikovanju osobe premda se i ekonomski i društveno omalovažava i ponižava. Susret s nastavnikom, knjigom, umjetničkim djelom nikad nećemo osvijestiti koliko doista može promijeniti život.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7F3B7D2-93DD-88C3-3133-AE8B78CB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2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94C12A-FADC-3612-9833-D01634B7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6EEF00-1474-F425-3955-81B428A91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„Ono što preostaje od škole upravo je nezamjenjiva uloga nastavnika. Njegova je svrha otvoriti učenika prema kulturi kao mjestu „humanizacije života”, učiniti mogućim susret s erotskom dimenzijom znanja.”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3E6929F-78D0-AC03-ACB5-CADBE7CA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9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B23DF-3375-F64E-E613-851A5DC5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964C78-06EC-779B-3E46-B2D59AC93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Recalcati</a:t>
            </a:r>
            <a:r>
              <a:rPr lang="hr-HR" dirty="0"/>
              <a:t>, Massimo, Školski sat, </a:t>
            </a:r>
            <a:r>
              <a:rPr lang="hr-HR" dirty="0" err="1"/>
              <a:t>Salesiana</a:t>
            </a:r>
            <a:r>
              <a:rPr lang="hr-HR" dirty="0"/>
              <a:t>, Zagreb 2023. </a:t>
            </a:r>
          </a:p>
          <a:p>
            <a:r>
              <a:rPr lang="hr-HR" dirty="0" err="1"/>
              <a:t>Epicoco</a:t>
            </a:r>
            <a:r>
              <a:rPr lang="hr-HR" dirty="0"/>
              <a:t>, Luigi Maria, </a:t>
            </a:r>
            <a:r>
              <a:rPr lang="hr-HR" dirty="0" err="1"/>
              <a:t>Telemh</a:t>
            </a:r>
            <a:r>
              <a:rPr lang="hr-HR" dirty="0"/>
              <a:t> se nije prevario, </a:t>
            </a:r>
            <a:r>
              <a:rPr lang="hr-HR" dirty="0" err="1"/>
              <a:t>Salesiana,Zagreb</a:t>
            </a:r>
            <a:r>
              <a:rPr lang="hr-HR" dirty="0"/>
              <a:t> 2023.</a:t>
            </a:r>
          </a:p>
          <a:p>
            <a:r>
              <a:rPr lang="hr-HR" dirty="0"/>
              <a:t>NARCIS, J. </a:t>
            </a:r>
            <a:r>
              <a:rPr lang="hr-HR" dirty="0" err="1"/>
              <a:t>Waterhouse</a:t>
            </a:r>
            <a:r>
              <a:rPr lang="hr-HR" dirty="0"/>
              <a:t>, Eho i Narcis, detalj, 1903., Liverpool, Walker Art Gallery.</a:t>
            </a: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179C80-7B96-6943-1AD5-B8F5D531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6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avokutni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hr" sz="4800" i="1" dirty="0">
                <a:solidFill>
                  <a:srgbClr val="FFFFFF"/>
                </a:solidFill>
              </a:rPr>
              <a:t>„Može li se praksa podučavanja zadovoljiti time da se svodi na prenošenje informacija/kompetencija- ili treba odžavati živi erotski odnos sa znanjem?”</a:t>
            </a: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hr" dirty="0">
                <a:solidFill>
                  <a:srgbClr val="FFFFFF"/>
                </a:solidFill>
              </a:rPr>
              <a:t>-Massimo recalcati, školski sat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3F05D-9ABA-29B2-0468-F3E8393D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3451DA-6D92-6553-AF17-B16C24F19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EROS - ljubav, pokretač</a:t>
            </a:r>
          </a:p>
          <a:p>
            <a:r>
              <a:rPr lang="hr-HR" dirty="0"/>
              <a:t>UČITELJ – svjedok koji putem erotične moći riječi i znanja što ga ona oživljava zna otvoriti svjetove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906363-D84D-1F1E-B3C9-1BE8E782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8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18253-D985-3617-8807-EFA9020D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0A604B-BC88-0F95-5FDD-EC417DB9A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„Ne diše, nema više nikakvu važnost, s mukom se vuče, siromašna je, marginalizirana, zgrade joj se ruše, nastavnici su frustrirani, ponižava ih se i ismjehuje, učenici ne uče, rastreseni su nasilni, mušičavi i vulgarni te u svemu tome uživaju zaštitu roditelja, njezina se plemenita tradicija neumitno urušava. Naši je vladajući oskvrnjuju cinično joj srezujući sredstva i više ne vjeruju u važnost kulture i obrazovanja koju bi ona trebala štititi i prenositi.”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81CD1E-E388-5B4C-72D1-53F306F0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4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316EF0-945C-3B3A-BE21-7E5A07C1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Mitovi u odgoju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6DB1A5-E30E-1231-B79F-52301D010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Edip</a:t>
            </a:r>
          </a:p>
          <a:p>
            <a:r>
              <a:rPr lang="hr-HR" dirty="0"/>
              <a:t>Narcis</a:t>
            </a:r>
          </a:p>
          <a:p>
            <a:r>
              <a:rPr lang="hr-HR" dirty="0" err="1"/>
              <a:t>Telemah</a:t>
            </a: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279295-CFD8-C845-F4EF-4A017AB2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8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ECD60-2433-5D22-2C2D-066E2793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Edip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CE830C-7C5B-A86D-74F8-FF1AF09A4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682" y="2057400"/>
            <a:ext cx="4639736" cy="736282"/>
          </a:xfrm>
        </p:spPr>
        <p:txBody>
          <a:bodyPr>
            <a:normAutofit/>
          </a:bodyPr>
          <a:lstStyle/>
          <a:p>
            <a:r>
              <a:rPr lang="hr-HR" sz="1200" dirty="0"/>
              <a:t>Edip i sfinga</a:t>
            </a:r>
            <a:endParaRPr lang="en-US" sz="12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24BC141-BA49-BE59-1735-F2B3EFFFFF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4227" y="2958274"/>
            <a:ext cx="2985842" cy="2910821"/>
          </a:xfrm>
          <a:prstGeom prst="rect">
            <a:avLst/>
          </a:prstGeom>
          <a:noFill/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9308764-C241-4B7B-4C45-18C8FACF6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CDFA9EB-CF70-3F3E-EAEC-9ABB12211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r>
              <a:rPr lang="hr-HR" dirty="0"/>
              <a:t>Edip -  tragični lik sukoba između starog i novog naraštaja, sukoba sa Zakonom, sukoba s Ocem</a:t>
            </a:r>
            <a:endParaRPr lang="en-US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BB460F6-8AD7-B2C1-9121-E4B2305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12.2.2026.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39ACD2-14DC-5BB1-3FBE-C2234EC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Edip škola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F89A674-AE6A-3D73-E8A3-0201D03376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39543" y="2120900"/>
            <a:ext cx="2155210" cy="3748193"/>
          </a:xfrm>
          <a:prstGeom prst="rect">
            <a:avLst/>
          </a:prstGeom>
          <a:noFill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485122-0FB2-A9E5-ED86-D6C358750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r-HR" sz="1600" dirty="0"/>
              <a:t>Temelji se na: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- snazi tradicije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- autoritetu Oca (nastavnik zamjenik Oca)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- vjernosti prošlosti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- proizvodnji masovnog ideološkog suglasja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- strahopoštovanje prema zakonu (nastavnik zamjenik zakona)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- hijerarhiji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- savezništvu roditelja i nastavnika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- poslušnosti bez kritike</a:t>
            </a:r>
          </a:p>
          <a:p>
            <a:pPr>
              <a:lnSpc>
                <a:spcPct val="100000"/>
              </a:lnSpc>
            </a:pPr>
            <a:endParaRPr lang="hr-HR" sz="1600" dirty="0"/>
          </a:p>
          <a:p>
            <a:pPr>
              <a:lnSpc>
                <a:spcPct val="100000"/>
              </a:lnSpc>
            </a:pPr>
            <a:endParaRPr lang="hr-HR" sz="16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9618A1-A5DA-117B-F0EB-AC463D35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12.2.2026.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6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D2ABBB-79B7-EEC1-30AD-85006EFB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hr-HR" dirty="0"/>
              <a:t>Narcis škola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C96C02-9F4E-89EC-7B63-B4F0C68AA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- dijete Narcis određuje školu</a:t>
            </a:r>
          </a:p>
          <a:p>
            <a:r>
              <a:rPr lang="hr-HR" dirty="0"/>
              <a:t>- egoistični tragični gubitak u vlastitoj slici</a:t>
            </a:r>
          </a:p>
          <a:p>
            <a:r>
              <a:rPr lang="hr-HR" dirty="0"/>
              <a:t>- slika svijeta svedena na sliku vlastitog Ja</a:t>
            </a:r>
          </a:p>
          <a:p>
            <a:endParaRPr lang="hr-HR" dirty="0"/>
          </a:p>
          <a:p>
            <a:endParaRPr lang="hr-HR" dirty="0"/>
          </a:p>
          <a:p>
            <a:r>
              <a:rPr lang="en-US" sz="1200" dirty="0"/>
              <a:t>NARCIS, J. Waterhouse, </a:t>
            </a:r>
            <a:r>
              <a:rPr lang="en-US" sz="1200" dirty="0" err="1"/>
              <a:t>Eho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Narcis, </a:t>
            </a:r>
            <a:r>
              <a:rPr lang="en-US" sz="1200" dirty="0" err="1"/>
              <a:t>detalj</a:t>
            </a:r>
            <a:r>
              <a:rPr lang="en-US" sz="1200" dirty="0"/>
              <a:t>, 1903., Liverpool, Walker Art Gallery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2871352-B34E-7691-89F5-FB798F94C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2206" b="-3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3BCD7A-40B4-B74E-CCCB-89E075A0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0DA59B55-CF02-4C49-AD8A-D397FF8A11E2}" type="datetime1">
              <a:rPr lang="sr-Latn-RS" smtClean="0"/>
              <a:pPr rtl="0">
                <a:spcAft>
                  <a:spcPts val="600"/>
                </a:spcAft>
              </a:pPr>
              <a:t>12.2.2026.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5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2AE8F6-3744-5038-6287-423EA6B0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BB150F0-6B58-0D77-C741-6EC5C11E35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8155" y="2120900"/>
            <a:ext cx="4637877" cy="3748088"/>
          </a:xfrm>
          <a:prstGeom prst="rect">
            <a:avLst/>
          </a:prstGeo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E9E669-70A3-69C6-636E-B2BAB21852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- sprega narcizma djece s narcizmom roditelja</a:t>
            </a:r>
          </a:p>
          <a:p>
            <a:r>
              <a:rPr lang="hr-HR" dirty="0"/>
              <a:t>- roditelji se udružuju s djecom i izbjegavaju da učenicima budu roditelji</a:t>
            </a:r>
          </a:p>
          <a:p>
            <a:r>
              <a:rPr lang="hr-HR" dirty="0"/>
              <a:t>- uloga roditelja -  rušenje prepreka djeci</a:t>
            </a:r>
          </a:p>
          <a:p>
            <a:r>
              <a:rPr lang="hr-HR" dirty="0"/>
              <a:t>- nastavnik neprijateljsko tijelo</a:t>
            </a:r>
          </a:p>
          <a:p>
            <a:r>
              <a:rPr lang="hr-HR" dirty="0"/>
              <a:t>- nastavnici se stapaju s učenicima </a:t>
            </a:r>
          </a:p>
          <a:p>
            <a:r>
              <a:rPr lang="hr-HR" dirty="0"/>
              <a:t>- riječ gubi težinu</a:t>
            </a:r>
          </a:p>
          <a:p>
            <a:r>
              <a:rPr lang="hr-HR" dirty="0"/>
              <a:t>- riječi gube etičku sponu koja ih vezuje za njihove posljedice </a:t>
            </a:r>
          </a:p>
          <a:p>
            <a:r>
              <a:rPr lang="hr-HR" dirty="0"/>
              <a:t>- disciplinske mjere - prošlost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613F769-79AD-CD4F-2E2B-59C7D03B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E92415-6ABB-4C27-8BFC-4CF3FE9A4CF9}" type="datetime1">
              <a:rPr lang="sr-Latn-RS" smtClean="0"/>
              <a:t>12.2.2026.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7133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0_TF56160789" id="{030350C7-63BE-472F-BA86-1A5CED38468E}" vid="{16B45413-4BBC-4643-B39A-FBE02D5A683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ad5942-de4f-494e-8cd7-fcff3be963fd" xsi:nil="true"/>
    <lcf76f155ced4ddcb4097134ff3c332f xmlns="e7b8cc12-887a-4d4d-ba48-7166d3f8d3b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4E3A82C30A4D4BBF21283C2C008BAA" ma:contentTypeVersion="11" ma:contentTypeDescription="Stvaranje novog dokumenta." ma:contentTypeScope="" ma:versionID="83b9bce3bb2972a5daf5afdfb7891a0d">
  <xsd:schema xmlns:xsd="http://www.w3.org/2001/XMLSchema" xmlns:xs="http://www.w3.org/2001/XMLSchema" xmlns:p="http://schemas.microsoft.com/office/2006/metadata/properties" xmlns:ns2="e7b8cc12-887a-4d4d-ba48-7166d3f8d3b4" xmlns:ns3="c8ad5942-de4f-494e-8cd7-fcff3be963fd" targetNamespace="http://schemas.microsoft.com/office/2006/metadata/properties" ma:root="true" ma:fieldsID="7bf8e5e41ae438fb09b8e119f1c60473" ns2:_="" ns3:_="">
    <xsd:import namespace="e7b8cc12-887a-4d4d-ba48-7166d3f8d3b4"/>
    <xsd:import namespace="c8ad5942-de4f-494e-8cd7-fcff3be963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8cc12-887a-4d4d-ba48-7166d3f8d3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d5942-de4f-494e-8cd7-fcff3be963f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82b6ff0-1112-4113-b077-13e8a1f0d296}" ma:internalName="TaxCatchAll" ma:showField="CatchAllData" ma:web="c8ad5942-de4f-494e-8cd7-fcff3be96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0A153C-6CB7-4E32-B60E-FDA46283A40E}">
  <ds:schemaRefs>
    <ds:schemaRef ds:uri="http://schemas.microsoft.com/office/2006/metadata/properties"/>
    <ds:schemaRef ds:uri="http://schemas.microsoft.com/office/infopath/2007/PartnerControls"/>
    <ds:schemaRef ds:uri="c8ad5942-de4f-494e-8cd7-fcff3be963fd"/>
    <ds:schemaRef ds:uri="e7b8cc12-887a-4d4d-ba48-7166d3f8d3b4"/>
  </ds:schemaRefs>
</ds:datastoreItem>
</file>

<file path=customXml/itemProps2.xml><?xml version="1.0" encoding="utf-8"?>
<ds:datastoreItem xmlns:ds="http://schemas.openxmlformats.org/officeDocument/2006/customXml" ds:itemID="{E21CFA97-E314-47CF-87CB-7D27F27A60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F682DB-5E88-4A59-B3A8-2354341EE2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8cc12-887a-4d4d-ba48-7166d3f8d3b4"/>
    <ds:schemaRef ds:uri="c8ad5942-de4f-494e-8cd7-fcff3be963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{EC5B95A8-04D5-4932-A310-4A02F3710B9C}tf56160789_win32</Template>
  <TotalTime>903</TotalTime>
  <Words>990</Words>
  <Application>Microsoft Office PowerPoint</Application>
  <PresentationFormat>Široki zaslon</PresentationFormat>
  <Paragraphs>109</Paragraphs>
  <Slides>19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Bookman Old Style</vt:lpstr>
      <vt:lpstr>Calibri</vt:lpstr>
      <vt:lpstr>Franklin Gothic Book</vt:lpstr>
      <vt:lpstr>1_RetrospectVTI</vt:lpstr>
      <vt:lpstr>Mitologija u odgoju</vt:lpstr>
      <vt:lpstr>„Može li se praksa podučavanja zadovoljiti time da se svodi na prenošenje informacija/kompetencija- ili treba odžavati živi erotski odnos sa znanjem?”</vt:lpstr>
      <vt:lpstr>PowerPoint prezentacija</vt:lpstr>
      <vt:lpstr>PowerPoint prezentacija</vt:lpstr>
      <vt:lpstr>Mitovi u odgoju</vt:lpstr>
      <vt:lpstr>Edip</vt:lpstr>
      <vt:lpstr>Edip škola</vt:lpstr>
      <vt:lpstr>Narcis škola</vt:lpstr>
      <vt:lpstr>PowerPoint prezentacija</vt:lpstr>
      <vt:lpstr> </vt:lpstr>
      <vt:lpstr>PowerPoint prezentacija</vt:lpstr>
      <vt:lpstr>Telemah škola</vt:lpstr>
      <vt:lpstr>PowerPoint prezentacija</vt:lpstr>
      <vt:lpstr>PowerPoint prezentacija</vt:lpstr>
      <vt:lpstr>Telemah škola</vt:lpstr>
      <vt:lpstr>PowerPoint prezentacija</vt:lpstr>
      <vt:lpstr>PowerPoint prezentacija</vt:lpstr>
      <vt:lpstr>PowerPoint prezentacija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Ružica Jauk</dc:creator>
  <cp:lastModifiedBy>Ružica Jauk</cp:lastModifiedBy>
  <cp:revision>13</cp:revision>
  <dcterms:created xsi:type="dcterms:W3CDTF">2024-08-21T17:47:00Z</dcterms:created>
  <dcterms:modified xsi:type="dcterms:W3CDTF">2026-02-12T15:26:26Z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0x010100D14E3A82C30A4D4BBF21283C2C008BAA</vt:lpwstr>
  </property>
</Properties>
</file>